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2"/>
  </p:sldMasterIdLst>
  <p:notesMasterIdLst>
    <p:notesMasterId r:id="rId9"/>
  </p:notesMasterIdLst>
  <p:sldIdLst>
    <p:sldId id="256" r:id="rId3"/>
    <p:sldId id="259" r:id="rId4"/>
    <p:sldId id="267" r:id="rId5"/>
    <p:sldId id="258" r:id="rId6"/>
    <p:sldId id="266" r:id="rId7"/>
    <p:sldId id="268" r:id="rId8"/>
  </p:sldIdLst>
  <p:sldSz cx="9144000" cy="6858000" type="screen4x3"/>
  <p:notesSz cx="6858000" cy="9144000"/>
  <p:defaultTextStyle>
    <a:defPPr>
      <a:defRPr lang="en-US"/>
    </a:defPPr>
    <a:lvl1pPr algn="l" rtl="0" fontAlgn="base">
      <a:lnSpc>
        <a:spcPct val="80000"/>
      </a:lnSpc>
      <a:spcBef>
        <a:spcPct val="2000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lnSpc>
        <a:spcPct val="80000"/>
      </a:lnSpc>
      <a:spcBef>
        <a:spcPct val="2000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lnSpc>
        <a:spcPct val="80000"/>
      </a:lnSpc>
      <a:spcBef>
        <a:spcPct val="2000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lnSpc>
        <a:spcPct val="80000"/>
      </a:lnSpc>
      <a:spcBef>
        <a:spcPct val="2000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lnSpc>
        <a:spcPct val="80000"/>
      </a:lnSpc>
      <a:spcBef>
        <a:spcPct val="2000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FF"/>
    <a:srgbClr val="00FFCC"/>
    <a:srgbClr val="00CC99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740" autoAdjust="0"/>
    <p:restoredTop sz="94836" autoAdjust="0"/>
  </p:normalViewPr>
  <p:slideViewPr>
    <p:cSldViewPr snapToGrid="0">
      <p:cViewPr>
        <p:scale>
          <a:sx n="118" d="100"/>
          <a:sy n="118" d="100"/>
        </p:scale>
        <p:origin x="-1902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defRPr sz="1200"/>
            </a:lvl1pPr>
          </a:lstStyle>
          <a:p>
            <a:endParaRPr lang="en-US" dirty="0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sz="1200"/>
            </a:lvl1pPr>
          </a:lstStyle>
          <a:p>
            <a:endParaRPr lang="en-US" dirty="0"/>
          </a:p>
        </p:txBody>
      </p:sp>
      <p:sp>
        <p:nvSpPr>
          <p:cNvPr id="614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14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14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defRPr sz="1200"/>
            </a:lvl1pPr>
          </a:lstStyle>
          <a:p>
            <a:endParaRPr lang="en-US" dirty="0"/>
          </a:p>
        </p:txBody>
      </p:sp>
      <p:sp>
        <p:nvSpPr>
          <p:cNvPr id="614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sz="1200"/>
            </a:lvl1pPr>
          </a:lstStyle>
          <a:p>
            <a:fld id="{541191D7-EAA8-4D00-8B90-2FC6F2F34491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747252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50F11A-810D-459E-AB6B-3D5469F043E0}" type="slidenum">
              <a:rPr lang="en-US"/>
              <a:pPr/>
              <a:t>1</a:t>
            </a:fld>
            <a:endParaRPr lang="en-US" dirty="0"/>
          </a:p>
        </p:txBody>
      </p:sp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40530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19074D-E8FC-444D-B78B-59016E275218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56123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9E9A5F8-BD6F-459E-AC87-87D850E74C35}" type="slidenum">
              <a:rPr lang="en-US"/>
              <a:pPr/>
              <a:t>4</a:t>
            </a:fld>
            <a:endParaRPr lang="en-US" dirty="0"/>
          </a:p>
        </p:txBody>
      </p:sp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14047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1295400"/>
            <a:ext cx="8229600" cy="1143000"/>
          </a:xfrm>
        </p:spPr>
        <p:txBody>
          <a:bodyPr/>
          <a:lstStyle>
            <a:lvl1pPr algn="r">
              <a:defRPr sz="3600"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US" noProof="0" dirty="0" smtClean="0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711575" y="2819400"/>
            <a:ext cx="5051425" cy="1295400"/>
          </a:xfrm>
        </p:spPr>
        <p:txBody>
          <a:bodyPr/>
          <a:lstStyle>
            <a:lvl1pPr marL="0" indent="0" algn="r"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53252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304800" y="6400800"/>
            <a:ext cx="1905000" cy="457200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53253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505200" y="6400800"/>
            <a:ext cx="2895600" cy="457200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53254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934200" y="6400800"/>
            <a:ext cx="1905000" cy="457200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fld id="{80B0D17D-2647-4266-9487-0CA541A3FAF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A8B10A-B675-4087-9034-9B2183FA19D1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8428508"/>
      </p:ext>
    </p:extLst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10400" y="304800"/>
            <a:ext cx="1752600" cy="56626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52600" y="304800"/>
            <a:ext cx="5105400" cy="56626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BD3488-233A-4527-AB2B-86B08BC2E42E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2854234"/>
      </p:ext>
    </p:extLst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F9DD91-C94B-4410-B8E2-C31341F4D57B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871002"/>
      </p:ext>
    </p:extLst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5449" y="4406900"/>
            <a:ext cx="6799263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95449" y="2906713"/>
            <a:ext cx="6799263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9CDFB7-BA1E-400C-A6DB-42D5818B1DD6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0009286"/>
      </p:ext>
    </p:extLst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52600" y="1395413"/>
            <a:ext cx="3429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4000" y="1395413"/>
            <a:ext cx="3429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71D494-68BC-407F-AF65-AB0F97113BB5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6946766"/>
      </p:ext>
    </p:extLst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7324" y="274638"/>
            <a:ext cx="7229475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7324" y="1535113"/>
            <a:ext cx="345757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57324" y="2174875"/>
            <a:ext cx="346710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4925" y="1535113"/>
            <a:ext cx="35718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14925" y="2174875"/>
            <a:ext cx="35718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3E3192-E4CE-48D6-A6F2-6D2A272381B1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9559336"/>
      </p:ext>
    </p:extLst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38FEF-6213-4598-919E-2C5D33C16990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7975712"/>
      </p:ext>
    </p:extLst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107C3-E985-4DC2-8886-570CDD1DCD6B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3871720"/>
      </p:ext>
    </p:extLst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6375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0" y="273050"/>
            <a:ext cx="403859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6375" y="1444625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87DE84-1273-4261-A7F9-101789AABE14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1297934"/>
      </p:ext>
    </p:extLst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6418262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7" y="612775"/>
            <a:ext cx="6408737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6418262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84E99E-F311-4DF1-948C-EE093CE6CFF9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7621146"/>
      </p:ext>
    </p:extLst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52600" y="304800"/>
            <a:ext cx="70104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52600" y="1395413"/>
            <a:ext cx="70104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 Second level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905000" y="6400800"/>
            <a:ext cx="1371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522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316413" y="6400800"/>
            <a:ext cx="20843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spcBef>
                <a:spcPct val="0"/>
              </a:spcBef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522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391400" y="6400800"/>
            <a:ext cx="1371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fld id="{DD1F01D4-9524-4813-B564-656FF752DF8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ransition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1">
              <a:lumMod val="50000"/>
            </a:schemeClr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6666"/>
          </a:solidFill>
          <a:latin typeface="Tahom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6666"/>
          </a:solidFill>
          <a:latin typeface="Tahom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6666"/>
          </a:solidFill>
          <a:latin typeface="Tahom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6666"/>
          </a:solidFill>
          <a:latin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6666"/>
          </a:solidFill>
          <a:latin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6666"/>
          </a:solidFill>
          <a:latin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6666"/>
          </a:solidFill>
          <a:latin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6666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50000"/>
        </a:spcBef>
        <a:spcAft>
          <a:spcPct val="0"/>
        </a:spcAft>
        <a:buChar char="•"/>
        <a:defRPr sz="24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Ø"/>
        <a:defRPr sz="2200" i="1">
          <a:solidFill>
            <a:schemeClr val="tx2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5988" y="287151"/>
            <a:ext cx="7429500" cy="1760011"/>
          </a:xfrm>
        </p:spPr>
        <p:txBody>
          <a:bodyPr/>
          <a:lstStyle/>
          <a:p>
            <a:pPr algn="ctr"/>
            <a:r>
              <a:rPr lang="en-US" dirty="0" smtClean="0"/>
              <a:t>Adults are Different:  Meeting the needs of Adult Learners </a:t>
            </a:r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92438" y="2768600"/>
            <a:ext cx="5248275" cy="1109663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b="1" dirty="0" smtClean="0"/>
              <a:t>Amy Walker, IU4 Mentor</a:t>
            </a:r>
          </a:p>
          <a:p>
            <a:pPr>
              <a:spcBef>
                <a:spcPct val="0"/>
              </a:spcBef>
            </a:pPr>
            <a:r>
              <a:rPr lang="en-US" b="1" dirty="0" smtClean="0"/>
              <a:t>Lori Ceremuga, IU27 Mentor</a:t>
            </a:r>
          </a:p>
          <a:p>
            <a:pPr>
              <a:spcBef>
                <a:spcPct val="0"/>
              </a:spcBef>
            </a:pPr>
            <a:r>
              <a:rPr lang="en-US" b="1" dirty="0" smtClean="0"/>
              <a:t>Charley </a:t>
            </a:r>
            <a:r>
              <a:rPr lang="en-US" b="1" dirty="0" err="1" smtClean="0"/>
              <a:t>Territto</a:t>
            </a:r>
            <a:r>
              <a:rPr lang="en-US" b="1" dirty="0" smtClean="0"/>
              <a:t>, Regional Mentor Coordinator, Western Region</a:t>
            </a:r>
            <a:endParaRPr lang="en-US" b="1" dirty="0"/>
          </a:p>
        </p:txBody>
      </p:sp>
    </p:spTree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ESSA Definition</a:t>
            </a:r>
            <a:endParaRPr lang="en-US" dirty="0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1752600" y="1143000"/>
            <a:ext cx="7010400" cy="4824413"/>
          </a:xfrm>
        </p:spPr>
        <p:txBody>
          <a:bodyPr/>
          <a:lstStyle/>
          <a:p>
            <a:pPr marL="0" indent="0">
              <a:buNone/>
            </a:pPr>
            <a:r>
              <a:rPr lang="en-US" sz="3200" dirty="0"/>
              <a:t> “The term ‘professional development’ means activities that … are sustained (not stand-alone, 1-day, or short-term workshops), intensive, collaborative, job-embedded, data-driven, and classroom focused.” (</a:t>
            </a:r>
            <a:r>
              <a:rPr lang="en-US" sz="3200" i="1" dirty="0"/>
              <a:t>S. 1177, Section 8002, page 295, paragraph 42</a:t>
            </a:r>
            <a:r>
              <a:rPr lang="en-US" sz="3200" dirty="0"/>
              <a:t>)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Hybrid Learning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395413"/>
            <a:ext cx="7391400" cy="4572000"/>
          </a:xfrm>
        </p:spPr>
        <p:txBody>
          <a:bodyPr/>
          <a:lstStyle/>
          <a:p>
            <a:r>
              <a:rPr lang="en-US" sz="3200" dirty="0" smtClean="0"/>
              <a:t>Three stations:</a:t>
            </a:r>
          </a:p>
          <a:p>
            <a:pPr lvl="1"/>
            <a:r>
              <a:rPr lang="en-US" sz="2800" dirty="0" smtClean="0"/>
              <a:t>Independent learning (</a:t>
            </a:r>
            <a:r>
              <a:rPr lang="en-US" sz="2800" dirty="0" err="1" smtClean="0"/>
              <a:t>androgogy</a:t>
            </a:r>
            <a:r>
              <a:rPr lang="en-US" sz="2800" dirty="0" smtClean="0"/>
              <a:t> theory)</a:t>
            </a:r>
          </a:p>
          <a:p>
            <a:pPr marL="457200" lvl="1" indent="0">
              <a:buNone/>
            </a:pPr>
            <a:endParaRPr lang="en-US" sz="2800" dirty="0" smtClean="0"/>
          </a:p>
          <a:p>
            <a:pPr lvl="1"/>
            <a:r>
              <a:rPr lang="en-US" sz="2800" dirty="0" smtClean="0"/>
              <a:t>Collaborative learning (develop a PD plan that meets the needs of adult learners)</a:t>
            </a:r>
          </a:p>
          <a:p>
            <a:pPr lvl="1"/>
            <a:endParaRPr lang="en-US" sz="2800" dirty="0" smtClean="0"/>
          </a:p>
          <a:p>
            <a:pPr lvl="1"/>
            <a:r>
              <a:rPr lang="en-US" sz="2800" dirty="0" smtClean="0"/>
              <a:t>Direct instruction (strategies and techniques to meet the needs of adult learners)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178641797"/>
      </p:ext>
    </p:extLst>
  </p:cSld>
  <p:clrMapOvr>
    <a:masterClrMapping/>
  </p:clrMapOvr>
  <p:transition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4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Please Do Now</a:t>
            </a:r>
            <a:endParaRPr lang="en-US" dirty="0"/>
          </a:p>
        </p:txBody>
      </p:sp>
      <p:sp>
        <p:nvSpPr>
          <p:cNvPr id="4105" name="Rectangle 9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dirty="0"/>
              <a:t>	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57350" y="1025997"/>
            <a:ext cx="7105650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 smtClean="0"/>
          </a:p>
          <a:p>
            <a:endParaRPr lang="en-US" sz="3600" dirty="0"/>
          </a:p>
        </p:txBody>
      </p:sp>
      <p:sp>
        <p:nvSpPr>
          <p:cNvPr id="2" name="Content Placeholder 1"/>
          <p:cNvSpPr>
            <a:spLocks noGrp="1"/>
          </p:cNvSpPr>
          <p:nvPr>
            <p:ph sz="half" idx="2"/>
          </p:nvPr>
        </p:nvSpPr>
        <p:spPr>
          <a:xfrm>
            <a:off x="1752600" y="1395413"/>
            <a:ext cx="7010400" cy="4572000"/>
          </a:xfrm>
        </p:spPr>
        <p:txBody>
          <a:bodyPr/>
          <a:lstStyle/>
          <a:p>
            <a:r>
              <a:rPr lang="en-US" dirty="0" smtClean="0"/>
              <a:t>Think about the most valuable skill you learned </a:t>
            </a:r>
            <a:r>
              <a:rPr lang="en-US" u="sng" dirty="0" smtClean="0"/>
              <a:t>as an adult </a:t>
            </a:r>
            <a:r>
              <a:rPr lang="en-US" dirty="0" smtClean="0"/>
              <a:t>in a formal learning environment (golf lessons - music lessons - financial planning session - continuing education class – parenting class – dog obedience training)</a:t>
            </a:r>
            <a:endParaRPr lang="en-US" u="sng" dirty="0" smtClean="0"/>
          </a:p>
          <a:p>
            <a:r>
              <a:rPr lang="en-US" dirty="0" smtClean="0"/>
              <a:t>Describe the ELEMENTS that contributed to the success of that learning experience</a:t>
            </a:r>
            <a:endParaRPr 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Characteristics of Adult Learners</a:t>
            </a:r>
            <a:br>
              <a:rPr lang="en-US" dirty="0" smtClean="0"/>
            </a:br>
            <a:r>
              <a:rPr lang="en-US" dirty="0" smtClean="0"/>
              <a:t>3-2-1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dirty="0"/>
              <a:t>Highlight </a:t>
            </a:r>
            <a:r>
              <a:rPr lang="en-US" sz="3600" b="1" dirty="0"/>
              <a:t>3</a:t>
            </a:r>
            <a:r>
              <a:rPr lang="en-US" sz="3600" dirty="0"/>
              <a:t> things </a:t>
            </a:r>
            <a:r>
              <a:rPr lang="en-US" sz="3600" dirty="0" smtClean="0"/>
              <a:t>that are SIMILAR to the elements you described in your “do now”</a:t>
            </a:r>
          </a:p>
          <a:p>
            <a:r>
              <a:rPr lang="en-US" sz="3600" b="1" u="sng" dirty="0" smtClean="0"/>
              <a:t>Underline</a:t>
            </a:r>
            <a:r>
              <a:rPr lang="en-US" sz="3600" u="sng" dirty="0" smtClean="0"/>
              <a:t> </a:t>
            </a:r>
            <a:r>
              <a:rPr lang="en-US" sz="3600" b="1" u="sng" dirty="0"/>
              <a:t>2</a:t>
            </a:r>
            <a:r>
              <a:rPr lang="en-US" sz="3600" u="sng" dirty="0"/>
              <a:t> </a:t>
            </a:r>
            <a:r>
              <a:rPr lang="en-US" sz="3600" dirty="0" smtClean="0"/>
              <a:t>things that </a:t>
            </a:r>
            <a:r>
              <a:rPr lang="en-US" sz="3600" dirty="0"/>
              <a:t>you </a:t>
            </a:r>
            <a:r>
              <a:rPr lang="en-US" sz="3600" dirty="0" smtClean="0"/>
              <a:t>tend to focus </a:t>
            </a:r>
            <a:r>
              <a:rPr lang="en-US" sz="3600" dirty="0"/>
              <a:t>on when you plan a PD session</a:t>
            </a:r>
          </a:p>
          <a:p>
            <a:r>
              <a:rPr lang="en-US" sz="3600" b="1" dirty="0" smtClean="0"/>
              <a:t>Pose 1 question</a:t>
            </a:r>
            <a:r>
              <a:rPr lang="en-US" sz="3600" dirty="0" smtClean="0"/>
              <a:t> about the text</a:t>
            </a:r>
            <a:endParaRPr lang="en-US" sz="3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458824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two people talking clip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038" y="3051980"/>
            <a:ext cx="3567185" cy="3567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4487" y="464024"/>
            <a:ext cx="7010400" cy="3108277"/>
          </a:xfrm>
        </p:spPr>
        <p:txBody>
          <a:bodyPr/>
          <a:lstStyle/>
          <a:p>
            <a:pPr algn="ctr"/>
            <a:r>
              <a:rPr lang="en-US" sz="4400" dirty="0" smtClean="0"/>
              <a:t>Talk to someone at a different table and share your thinking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460676659"/>
      </p:ext>
    </p:extLst>
  </p:cSld>
  <p:clrMapOvr>
    <a:masterClrMapping/>
  </p:clrMapOvr>
  <p:transition>
    <p:fade thruBlk="1"/>
  </p:transition>
</p:sld>
</file>

<file path=ppt/theme/theme1.xml><?xml version="1.0" encoding="utf-8"?>
<a:theme xmlns:a="http://schemas.openxmlformats.org/drawingml/2006/main" name="01158951">
  <a:themeElements>
    <a:clrScheme name="1844_Classroom Expectations_Copyedited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844_Classroom Expectations_Copyedited">
      <a:majorFont>
        <a:latin typeface="Tahom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844_Classroom Expectations_Copyedited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844_Classroom Expectations_Copyedited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844_Classroom Expectations_Copyedited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844_Classroom Expectations_Copyedited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844_Classroom Expectations_Copyedited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844_Classroom Expectations_Copyedited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844_Classroom Expectations_Copyedited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844_Classroom Expectations_Copyedited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844_Classroom Expectations_Copyedited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844_Classroom Expectations_Copyedited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844_Classroom Expectations_Copyedited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844_Classroom Expectations_Copyedited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844_Classroom Expectations_Copyedited 1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268A5906-F268-4F87-9765-7B21AABD07A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Classroom expectations presentation</Template>
  <TotalTime>166</TotalTime>
  <Words>181</Words>
  <Application>Microsoft Office PowerPoint</Application>
  <PresentationFormat>On-screen Show (4:3)</PresentationFormat>
  <Paragraphs>25</Paragraphs>
  <Slides>6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01158951</vt:lpstr>
      <vt:lpstr>Adults are Different:  Meeting the needs of Adult Learners </vt:lpstr>
      <vt:lpstr>ESSA Definition</vt:lpstr>
      <vt:lpstr>Hybrid Learning Model</vt:lpstr>
      <vt:lpstr>Please Do Now</vt:lpstr>
      <vt:lpstr>Characteristics of Adult Learners 3-2-1</vt:lpstr>
      <vt:lpstr>Talk to someone at a different table and share your thinking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PIIC Kickoff</dc:title>
  <dc:creator>amy walker</dc:creator>
  <cp:lastModifiedBy>Heather Moschetta</cp:lastModifiedBy>
  <cp:revision>22</cp:revision>
  <dcterms:created xsi:type="dcterms:W3CDTF">2016-09-18T22:44:40Z</dcterms:created>
  <dcterms:modified xsi:type="dcterms:W3CDTF">2017-01-10T20:59:18Z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TC011589511033</vt:lpwstr>
  </property>
</Properties>
</file>